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70" r:id="rId13"/>
    <p:sldId id="266" r:id="rId14"/>
    <p:sldId id="267" r:id="rId15"/>
    <p:sldId id="271" r:id="rId16"/>
    <p:sldId id="269" r:id="rId17"/>
    <p:sldId id="268" r:id="rId18"/>
    <p:sldId id="272" r:id="rId19"/>
    <p:sldId id="273" r:id="rId20"/>
    <p:sldId id="275" r:id="rId21"/>
    <p:sldId id="276" r:id="rId22"/>
    <p:sldId id="277" r:id="rId23"/>
    <p:sldId id="279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5FCF6-A8BA-46F8-AAE3-C6451F74639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74D50-B11B-4003-B1BC-5B130D39CAA8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Необходимые умения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F46B43E-5F0F-4D63-B506-278DC9A2CD7D}" type="parTrans" cxnId="{9B38A05A-E7CA-46CA-ACB9-47AA63AD34EC}">
      <dgm:prSet/>
      <dgm:spPr/>
      <dgm:t>
        <a:bodyPr/>
        <a:lstStyle/>
        <a:p>
          <a:endParaRPr lang="ru-RU"/>
        </a:p>
      </dgm:t>
    </dgm:pt>
    <dgm:pt modelId="{EFA0FD99-C036-422A-B3B4-ED696729885B}" type="sibTrans" cxnId="{9B38A05A-E7CA-46CA-ACB9-47AA63AD34EC}">
      <dgm:prSet/>
      <dgm:spPr/>
      <dgm:t>
        <a:bodyPr/>
        <a:lstStyle/>
        <a:p>
          <a:endParaRPr lang="ru-RU"/>
        </a:p>
      </dgm:t>
    </dgm:pt>
    <dgm:pt modelId="{73F9CA56-EDF0-4699-8A43-1E95DBE3E770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Трудовые действия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8A5CFE46-FAC7-46AF-AECB-2C70EB4630CE}" type="parTrans" cxnId="{03C5EB67-09F9-4FAD-9319-C3F37BF003B4}">
      <dgm:prSet/>
      <dgm:spPr/>
      <dgm:t>
        <a:bodyPr/>
        <a:lstStyle/>
        <a:p>
          <a:endParaRPr lang="ru-RU"/>
        </a:p>
      </dgm:t>
    </dgm:pt>
    <dgm:pt modelId="{999C63B1-2CF8-4590-A0C1-FA460A8EC8F2}" type="sibTrans" cxnId="{03C5EB67-09F9-4FAD-9319-C3F37BF003B4}">
      <dgm:prSet/>
      <dgm:spPr/>
      <dgm:t>
        <a:bodyPr/>
        <a:lstStyle/>
        <a:p>
          <a:endParaRPr lang="ru-RU"/>
        </a:p>
      </dgm:t>
    </dgm:pt>
    <dgm:pt modelId="{787EF5F8-D1C0-4D0C-B37A-299AAF3FF065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Необходимые знания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CB362A3B-AE0C-4606-BC15-FFB4CBCD1636}" type="parTrans" cxnId="{612D168C-43AE-4887-93D7-473D4DA48052}">
      <dgm:prSet/>
      <dgm:spPr/>
      <dgm:t>
        <a:bodyPr/>
        <a:lstStyle/>
        <a:p>
          <a:endParaRPr lang="ru-RU"/>
        </a:p>
      </dgm:t>
    </dgm:pt>
    <dgm:pt modelId="{47102B22-7475-49D6-912E-4F556B567EAD}" type="sibTrans" cxnId="{612D168C-43AE-4887-93D7-473D4DA48052}">
      <dgm:prSet/>
      <dgm:spPr/>
      <dgm:t>
        <a:bodyPr/>
        <a:lstStyle/>
        <a:p>
          <a:endParaRPr lang="ru-RU"/>
        </a:p>
      </dgm:t>
    </dgm:pt>
    <dgm:pt modelId="{0BFC6290-3885-4BCC-8464-389DCE60B1E8}">
      <dgm:prSet custT="1"/>
      <dgm:spPr/>
      <dgm:t>
        <a:bodyPr/>
        <a:lstStyle/>
        <a:p>
          <a:pPr rtl="0"/>
          <a:r>
            <a:rPr lang="ru-RU" sz="2400" b="1" dirty="0" smtClean="0">
              <a:latin typeface="Arial" pitchFamily="34" charset="0"/>
              <a:cs typeface="Arial" pitchFamily="34" charset="0"/>
            </a:rPr>
            <a:t>Другие характеристики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F646962F-63D5-4DF4-B6A2-7145EA75A611}" type="parTrans" cxnId="{EF606B2B-A731-4D01-B5F2-6378CD8FC14F}">
      <dgm:prSet/>
      <dgm:spPr/>
      <dgm:t>
        <a:bodyPr/>
        <a:lstStyle/>
        <a:p>
          <a:endParaRPr lang="ru-RU"/>
        </a:p>
      </dgm:t>
    </dgm:pt>
    <dgm:pt modelId="{DF362A1D-EC17-4E1B-ACE3-16061F6EABB6}" type="sibTrans" cxnId="{EF606B2B-A731-4D01-B5F2-6378CD8FC14F}">
      <dgm:prSet/>
      <dgm:spPr/>
      <dgm:t>
        <a:bodyPr/>
        <a:lstStyle/>
        <a:p>
          <a:endParaRPr lang="ru-RU"/>
        </a:p>
      </dgm:t>
    </dgm:pt>
    <dgm:pt modelId="{3C4C80D4-45B2-4CC9-A179-2CF98CEE5F34}" type="pres">
      <dgm:prSet presAssocID="{3135FCF6-A8BA-46F8-AAE3-C6451F7463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8903B-8B17-402B-AEB5-EE139DD68DBF}" type="pres">
      <dgm:prSet presAssocID="{73F9CA56-EDF0-4699-8A43-1E95DBE3E770}" presName="composite" presStyleCnt="0"/>
      <dgm:spPr/>
    </dgm:pt>
    <dgm:pt modelId="{51CC2D12-EB3B-4FE6-952F-C5D52F5AAA45}" type="pres">
      <dgm:prSet presAssocID="{73F9CA56-EDF0-4699-8A43-1E95DBE3E770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7C4B21-60AD-4E62-A161-E5FB540F6160}" type="pres">
      <dgm:prSet presAssocID="{73F9CA56-EDF0-4699-8A43-1E95DBE3E77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E3441-356D-4E5C-BDD8-F2526DCBA3A1}" type="pres">
      <dgm:prSet presAssocID="{999C63B1-2CF8-4590-A0C1-FA460A8EC8F2}" presName="spacing" presStyleCnt="0"/>
      <dgm:spPr/>
    </dgm:pt>
    <dgm:pt modelId="{6E350E1D-1D99-4D7E-972A-4A06A0656111}" type="pres">
      <dgm:prSet presAssocID="{A6B74D50-B11B-4003-B1BC-5B130D39CAA8}" presName="composite" presStyleCnt="0"/>
      <dgm:spPr/>
    </dgm:pt>
    <dgm:pt modelId="{51D8A8FB-C53A-417D-8284-01F35E520AD4}" type="pres">
      <dgm:prSet presAssocID="{A6B74D50-B11B-4003-B1BC-5B130D39CAA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5FA1049-0712-40DC-92D4-39EB6542D247}" type="pres">
      <dgm:prSet presAssocID="{A6B74D50-B11B-4003-B1BC-5B130D39CAA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11420-CC85-431B-9DE0-F7349CE73C6A}" type="pres">
      <dgm:prSet presAssocID="{EFA0FD99-C036-422A-B3B4-ED696729885B}" presName="spacing" presStyleCnt="0"/>
      <dgm:spPr/>
    </dgm:pt>
    <dgm:pt modelId="{B538F6EC-1235-4786-8E07-8EC64FE89034}" type="pres">
      <dgm:prSet presAssocID="{787EF5F8-D1C0-4D0C-B37A-299AAF3FF065}" presName="composite" presStyleCnt="0"/>
      <dgm:spPr/>
    </dgm:pt>
    <dgm:pt modelId="{3ECE76DB-23CE-41D2-8449-7B80C2242010}" type="pres">
      <dgm:prSet presAssocID="{787EF5F8-D1C0-4D0C-B37A-299AAF3FF065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0D52CDB-E023-4414-98C1-553999626632}" type="pres">
      <dgm:prSet presAssocID="{787EF5F8-D1C0-4D0C-B37A-299AAF3FF06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25DAA-62E8-4768-B509-40181F62BBBB}" type="pres">
      <dgm:prSet presAssocID="{47102B22-7475-49D6-912E-4F556B567EAD}" presName="spacing" presStyleCnt="0"/>
      <dgm:spPr/>
    </dgm:pt>
    <dgm:pt modelId="{AF5E12BA-E024-4664-99B9-9F0AB3FBEE20}" type="pres">
      <dgm:prSet presAssocID="{0BFC6290-3885-4BCC-8464-389DCE60B1E8}" presName="composite" presStyleCnt="0"/>
      <dgm:spPr/>
    </dgm:pt>
    <dgm:pt modelId="{3D52853F-924B-4F2E-B3B1-CCE93FF5B3D2}" type="pres">
      <dgm:prSet presAssocID="{0BFC6290-3885-4BCC-8464-389DCE60B1E8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634CD53B-65FB-4DAF-97DB-798E3890CD77}" type="pres">
      <dgm:prSet presAssocID="{0BFC6290-3885-4BCC-8464-389DCE60B1E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38A05A-E7CA-46CA-ACB9-47AA63AD34EC}" srcId="{3135FCF6-A8BA-46F8-AAE3-C6451F746390}" destId="{A6B74D50-B11B-4003-B1BC-5B130D39CAA8}" srcOrd="1" destOrd="0" parTransId="{7F46B43E-5F0F-4D63-B506-278DC9A2CD7D}" sibTransId="{EFA0FD99-C036-422A-B3B4-ED696729885B}"/>
    <dgm:cxn modelId="{03C5EB67-09F9-4FAD-9319-C3F37BF003B4}" srcId="{3135FCF6-A8BA-46F8-AAE3-C6451F746390}" destId="{73F9CA56-EDF0-4699-8A43-1E95DBE3E770}" srcOrd="0" destOrd="0" parTransId="{8A5CFE46-FAC7-46AF-AECB-2C70EB4630CE}" sibTransId="{999C63B1-2CF8-4590-A0C1-FA460A8EC8F2}"/>
    <dgm:cxn modelId="{115969AD-3B30-4C55-BB09-3CC903A98085}" type="presOf" srcId="{3135FCF6-A8BA-46F8-AAE3-C6451F746390}" destId="{3C4C80D4-45B2-4CC9-A179-2CF98CEE5F34}" srcOrd="0" destOrd="0" presId="urn:microsoft.com/office/officeart/2005/8/layout/vList3"/>
    <dgm:cxn modelId="{612D168C-43AE-4887-93D7-473D4DA48052}" srcId="{3135FCF6-A8BA-46F8-AAE3-C6451F746390}" destId="{787EF5F8-D1C0-4D0C-B37A-299AAF3FF065}" srcOrd="2" destOrd="0" parTransId="{CB362A3B-AE0C-4606-BC15-FFB4CBCD1636}" sibTransId="{47102B22-7475-49D6-912E-4F556B567EAD}"/>
    <dgm:cxn modelId="{EF606B2B-A731-4D01-B5F2-6378CD8FC14F}" srcId="{3135FCF6-A8BA-46F8-AAE3-C6451F746390}" destId="{0BFC6290-3885-4BCC-8464-389DCE60B1E8}" srcOrd="3" destOrd="0" parTransId="{F646962F-63D5-4DF4-B6A2-7145EA75A611}" sibTransId="{DF362A1D-EC17-4E1B-ACE3-16061F6EABB6}"/>
    <dgm:cxn modelId="{89067EBA-C113-42D4-9480-BE4CCC23E488}" type="presOf" srcId="{0BFC6290-3885-4BCC-8464-389DCE60B1E8}" destId="{634CD53B-65FB-4DAF-97DB-798E3890CD77}" srcOrd="0" destOrd="0" presId="urn:microsoft.com/office/officeart/2005/8/layout/vList3"/>
    <dgm:cxn modelId="{3C7F7CFE-5B1D-43FD-87ED-1A6AA19555AA}" type="presOf" srcId="{787EF5F8-D1C0-4D0C-B37A-299AAF3FF065}" destId="{80D52CDB-E023-4414-98C1-553999626632}" srcOrd="0" destOrd="0" presId="urn:microsoft.com/office/officeart/2005/8/layout/vList3"/>
    <dgm:cxn modelId="{5EF375B2-5172-4AB1-99E8-E27DED3D0463}" type="presOf" srcId="{A6B74D50-B11B-4003-B1BC-5B130D39CAA8}" destId="{65FA1049-0712-40DC-92D4-39EB6542D247}" srcOrd="0" destOrd="0" presId="urn:microsoft.com/office/officeart/2005/8/layout/vList3"/>
    <dgm:cxn modelId="{01FBBF45-1482-4FBC-9BF5-26D7B424D4CF}" type="presOf" srcId="{73F9CA56-EDF0-4699-8A43-1E95DBE3E770}" destId="{737C4B21-60AD-4E62-A161-E5FB540F6160}" srcOrd="0" destOrd="0" presId="urn:microsoft.com/office/officeart/2005/8/layout/vList3"/>
    <dgm:cxn modelId="{C6C74076-57FE-41F4-81F9-1271FB44D414}" type="presParOf" srcId="{3C4C80D4-45B2-4CC9-A179-2CF98CEE5F34}" destId="{55A8903B-8B17-402B-AEB5-EE139DD68DBF}" srcOrd="0" destOrd="0" presId="urn:microsoft.com/office/officeart/2005/8/layout/vList3"/>
    <dgm:cxn modelId="{DB218DF5-0AB9-4D87-82AD-0B5CCCFA9205}" type="presParOf" srcId="{55A8903B-8B17-402B-AEB5-EE139DD68DBF}" destId="{51CC2D12-EB3B-4FE6-952F-C5D52F5AAA45}" srcOrd="0" destOrd="0" presId="urn:microsoft.com/office/officeart/2005/8/layout/vList3"/>
    <dgm:cxn modelId="{1DA5BE1A-4231-456A-84B8-97070B51A350}" type="presParOf" srcId="{55A8903B-8B17-402B-AEB5-EE139DD68DBF}" destId="{737C4B21-60AD-4E62-A161-E5FB540F6160}" srcOrd="1" destOrd="0" presId="urn:microsoft.com/office/officeart/2005/8/layout/vList3"/>
    <dgm:cxn modelId="{5189EC2D-2D42-4021-BB07-0DDB81CCE6FD}" type="presParOf" srcId="{3C4C80D4-45B2-4CC9-A179-2CF98CEE5F34}" destId="{E59E3441-356D-4E5C-BDD8-F2526DCBA3A1}" srcOrd="1" destOrd="0" presId="urn:microsoft.com/office/officeart/2005/8/layout/vList3"/>
    <dgm:cxn modelId="{B8D22831-FD2A-48F2-A332-1A1259C5F77E}" type="presParOf" srcId="{3C4C80D4-45B2-4CC9-A179-2CF98CEE5F34}" destId="{6E350E1D-1D99-4D7E-972A-4A06A0656111}" srcOrd="2" destOrd="0" presId="urn:microsoft.com/office/officeart/2005/8/layout/vList3"/>
    <dgm:cxn modelId="{0ED01DB1-30C8-4A20-BAE1-A512D7BA632F}" type="presParOf" srcId="{6E350E1D-1D99-4D7E-972A-4A06A0656111}" destId="{51D8A8FB-C53A-417D-8284-01F35E520AD4}" srcOrd="0" destOrd="0" presId="urn:microsoft.com/office/officeart/2005/8/layout/vList3"/>
    <dgm:cxn modelId="{58E43E17-FA1A-4E00-BE5D-DE81120C0D97}" type="presParOf" srcId="{6E350E1D-1D99-4D7E-972A-4A06A0656111}" destId="{65FA1049-0712-40DC-92D4-39EB6542D247}" srcOrd="1" destOrd="0" presId="urn:microsoft.com/office/officeart/2005/8/layout/vList3"/>
    <dgm:cxn modelId="{97F76394-DF09-4D03-9D12-4605F58973A9}" type="presParOf" srcId="{3C4C80D4-45B2-4CC9-A179-2CF98CEE5F34}" destId="{47911420-CC85-431B-9DE0-F7349CE73C6A}" srcOrd="3" destOrd="0" presId="urn:microsoft.com/office/officeart/2005/8/layout/vList3"/>
    <dgm:cxn modelId="{BBBE9645-C285-4E21-90D9-455DCFA4FD83}" type="presParOf" srcId="{3C4C80D4-45B2-4CC9-A179-2CF98CEE5F34}" destId="{B538F6EC-1235-4786-8E07-8EC64FE89034}" srcOrd="4" destOrd="0" presId="urn:microsoft.com/office/officeart/2005/8/layout/vList3"/>
    <dgm:cxn modelId="{318DC5E6-0C39-4FA0-B3D4-48616FB3FE9A}" type="presParOf" srcId="{B538F6EC-1235-4786-8E07-8EC64FE89034}" destId="{3ECE76DB-23CE-41D2-8449-7B80C2242010}" srcOrd="0" destOrd="0" presId="urn:microsoft.com/office/officeart/2005/8/layout/vList3"/>
    <dgm:cxn modelId="{5149E7D1-19CC-45F9-9127-51BD397E4459}" type="presParOf" srcId="{B538F6EC-1235-4786-8E07-8EC64FE89034}" destId="{80D52CDB-E023-4414-98C1-553999626632}" srcOrd="1" destOrd="0" presId="urn:microsoft.com/office/officeart/2005/8/layout/vList3"/>
    <dgm:cxn modelId="{65EFAF8F-0993-4A80-8FBA-3CE639B1E103}" type="presParOf" srcId="{3C4C80D4-45B2-4CC9-A179-2CF98CEE5F34}" destId="{E8325DAA-62E8-4768-B509-40181F62BBBB}" srcOrd="5" destOrd="0" presId="urn:microsoft.com/office/officeart/2005/8/layout/vList3"/>
    <dgm:cxn modelId="{E1706159-3653-4DD9-87DD-A7A32DF81B04}" type="presParOf" srcId="{3C4C80D4-45B2-4CC9-A179-2CF98CEE5F34}" destId="{AF5E12BA-E024-4664-99B9-9F0AB3FBEE20}" srcOrd="6" destOrd="0" presId="urn:microsoft.com/office/officeart/2005/8/layout/vList3"/>
    <dgm:cxn modelId="{9956853A-29EE-4668-9071-23509DB84CF9}" type="presParOf" srcId="{AF5E12BA-E024-4664-99B9-9F0AB3FBEE20}" destId="{3D52853F-924B-4F2E-B3B1-CCE93FF5B3D2}" srcOrd="0" destOrd="0" presId="urn:microsoft.com/office/officeart/2005/8/layout/vList3"/>
    <dgm:cxn modelId="{DFEDA709-179B-405D-B4FE-E6E4E09B337E}" type="presParOf" srcId="{AF5E12BA-E024-4664-99B9-9F0AB3FBEE20}" destId="{634CD53B-65FB-4DAF-97DB-798E3890CD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C4B21-60AD-4E62-A161-E5FB540F6160}">
      <dsp:nvSpPr>
        <dsp:cNvPr id="0" name=""/>
        <dsp:cNvSpPr/>
      </dsp:nvSpPr>
      <dsp:spPr>
        <a:xfrm rot="10800000">
          <a:off x="1321158" y="1435"/>
          <a:ext cx="4501220" cy="7495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3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Трудовые действия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508550" y="1435"/>
        <a:ext cx="4313828" cy="749569"/>
      </dsp:txXfrm>
    </dsp:sp>
    <dsp:sp modelId="{51CC2D12-EB3B-4FE6-952F-C5D52F5AAA45}">
      <dsp:nvSpPr>
        <dsp:cNvPr id="0" name=""/>
        <dsp:cNvSpPr/>
      </dsp:nvSpPr>
      <dsp:spPr>
        <a:xfrm>
          <a:off x="946373" y="1435"/>
          <a:ext cx="749569" cy="7495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A1049-0712-40DC-92D4-39EB6542D247}">
      <dsp:nvSpPr>
        <dsp:cNvPr id="0" name=""/>
        <dsp:cNvSpPr/>
      </dsp:nvSpPr>
      <dsp:spPr>
        <a:xfrm rot="10800000">
          <a:off x="1321158" y="974758"/>
          <a:ext cx="4501220" cy="7495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3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Необходимые умения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508550" y="974758"/>
        <a:ext cx="4313828" cy="749569"/>
      </dsp:txXfrm>
    </dsp:sp>
    <dsp:sp modelId="{51D8A8FB-C53A-417D-8284-01F35E520AD4}">
      <dsp:nvSpPr>
        <dsp:cNvPr id="0" name=""/>
        <dsp:cNvSpPr/>
      </dsp:nvSpPr>
      <dsp:spPr>
        <a:xfrm>
          <a:off x="946373" y="974758"/>
          <a:ext cx="749569" cy="74956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52CDB-E023-4414-98C1-553999626632}">
      <dsp:nvSpPr>
        <dsp:cNvPr id="0" name=""/>
        <dsp:cNvSpPr/>
      </dsp:nvSpPr>
      <dsp:spPr>
        <a:xfrm rot="10800000">
          <a:off x="1321158" y="1948080"/>
          <a:ext cx="4501220" cy="7495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3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Необходимые знания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508550" y="1948080"/>
        <a:ext cx="4313828" cy="749569"/>
      </dsp:txXfrm>
    </dsp:sp>
    <dsp:sp modelId="{3ECE76DB-23CE-41D2-8449-7B80C2242010}">
      <dsp:nvSpPr>
        <dsp:cNvPr id="0" name=""/>
        <dsp:cNvSpPr/>
      </dsp:nvSpPr>
      <dsp:spPr>
        <a:xfrm>
          <a:off x="946373" y="1948080"/>
          <a:ext cx="749569" cy="7495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CD53B-65FB-4DAF-97DB-798E3890CD77}">
      <dsp:nvSpPr>
        <dsp:cNvPr id="0" name=""/>
        <dsp:cNvSpPr/>
      </dsp:nvSpPr>
      <dsp:spPr>
        <a:xfrm rot="10800000">
          <a:off x="1321158" y="2921402"/>
          <a:ext cx="4501220" cy="7495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53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Другие характеристики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508550" y="2921402"/>
        <a:ext cx="4313828" cy="749569"/>
      </dsp:txXfrm>
    </dsp:sp>
    <dsp:sp modelId="{3D52853F-924B-4F2E-B3B1-CCE93FF5B3D2}">
      <dsp:nvSpPr>
        <dsp:cNvPr id="0" name=""/>
        <dsp:cNvSpPr/>
      </dsp:nvSpPr>
      <dsp:spPr>
        <a:xfrm>
          <a:off x="946373" y="2921402"/>
          <a:ext cx="749569" cy="74956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6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7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5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9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8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3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8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0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EE6C-D3DE-40A1-8F62-0332AA882A26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3B81-1FEB-4010-BC81-D4D5BABE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0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оф стандарт пед\62362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3" t="-4249" r="2225" b="3502"/>
          <a:stretch/>
        </p:blipFill>
        <p:spPr bwMode="auto">
          <a:xfrm>
            <a:off x="1115616" y="476672"/>
            <a:ext cx="6912768" cy="53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педагога определяет вид профессиональной деятельности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992888" cy="4320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начальное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среднее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Основная цель профессиональной деятельности -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оказание образовательных услуг по основным общеобразовательным программам образовательными организациями (организациями, осуществляющими обучение)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9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Обобщенные трудовые функции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755576" y="1340768"/>
            <a:ext cx="2520280" cy="41764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1. Педагогическая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деятельность по проектированию и реализации образовательного процесса в образовательных организациях дошкольного, начального общего, основного общего, среднего общего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772816"/>
            <a:ext cx="468052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Общепедагогическая функция. Обучение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2076" y="3140968"/>
            <a:ext cx="468052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2076" y="4413060"/>
            <a:ext cx="468052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Развивающая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9720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Обобщенные трудовые функции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755576" y="1340768"/>
            <a:ext cx="2520280" cy="41764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2. Педагогическая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деятельность по проектированию и реализации основных общеобразовательных программ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8946" y="1340768"/>
            <a:ext cx="4680520" cy="769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по реализации программ дошкольного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2661" y="4221088"/>
            <a:ext cx="4666805" cy="8423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Модуль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"Предметное обучение. Математика"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32661" y="5229200"/>
            <a:ext cx="4650572" cy="8423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Модуль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"Предметное обучение. Русский язык"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8893" y="3284984"/>
            <a:ext cx="4664287" cy="7703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по реализации программ основного и среднего общего образования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2661" y="2348880"/>
            <a:ext cx="4666805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по реализации программ начального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6405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Стандартом закладывается в образовательную систему идея саморазвития педагога, его общая и психологическая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грамотность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E:\картинки\3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345441" cy="26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9989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важно понимать и донести до педагогов?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картинки\5697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003398" cy="33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 3.2. Профессионального стандарта определяет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27280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образованию и обучению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высшее профессиональное 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 или среднее  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профессиональное образование 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опыту работу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предъявляются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E:\картинки\воспитательница%20с%20мальчиком_кук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62" y="4149080"/>
            <a:ext cx="26105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картинки\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2520280" cy="167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 3.2. Профессионального стандарта определяет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72816"/>
            <a:ext cx="7211144" cy="4525963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особые условия допуска к работе 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К педагогической деятельности не допускаются лица: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лишенные права заниматься педагогической деятельностью в соответствии с вступившим в законную силу приговором суда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имеющие или имевшие судимость за преступления, состав и виды которых установлены законодательством РФ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признанные недееспособными в установленном федеральным законом порядке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имеющие заболевания, предусмотренные установленным перечнем</a:t>
            </a:r>
          </a:p>
        </p:txBody>
      </p:sp>
      <p:pic>
        <p:nvPicPr>
          <p:cNvPr id="6146" name="Picture 2" descr="E:\картинки\92320224_2564540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3" y="1124744"/>
            <a:ext cx="2298752" cy="16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 3.2.1.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Педагогическая деятельность по реализации программ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дошкольного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72452323"/>
              </p:ext>
            </p:extLst>
          </p:nvPr>
        </p:nvGraphicFramePr>
        <p:xfrm>
          <a:off x="971600" y="1844824"/>
          <a:ext cx="67687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2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Трудовые действия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013576" cy="439248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в разработке основной общеобразовательной программы образовательной организации в соответствии с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в создании безопасной и психологически комфортной образовательной среды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Планирование и реализация образовательной работы 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группе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 проведение педагогического мониторинга освоения детьми образовательной программы и анализ образовательной работы 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группе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в планировании и корректировке образовательных задач (совместно с психологом и другими специалистами) по результатам мониторинга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педагогических рекомендаций специалистов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работе с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детьми с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особыми образовательными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потребностями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профессионально значимых компетенций, необходимых для решения образовательных задач развития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психологической готовности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к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школьному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обучению</a:t>
            </a:r>
          </a:p>
        </p:txBody>
      </p:sp>
    </p:spTree>
    <p:extLst>
      <p:ext uri="{BB962C8B-B14F-4D97-AF65-F5344CB8AC3E}">
        <p14:creationId xmlns:p14="http://schemas.microsoft.com/office/powerpoint/2010/main" val="8605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Трудовые действия (продолжение)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5259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позитивного психологического климата в группе и условий для доброжелательных отношений между детьми, в том числе принадлежащими к разным национально-культурным, религиозным общностям и социальным слоям, а также с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различными возможностями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здоровья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различных видов детской деятельности, создание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широких возможностей для развития свободной игры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конструктивного взаимодействия детей в разных видах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детской инициативы и самостоятельности в разных видах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образовательного процесса на основе непосредственного общения с каждым ребенком с учетом его особых образовательных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35849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ПРОФЕССИОНАЛЬНЫЙ СТАНДАРТ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269850"/>
            <a:ext cx="421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Сектор дошкольного образования ГЦРО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Необходимые умения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632848" cy="45259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Организовывать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разные виды детской деятельности</a:t>
            </a: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Применять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различные методы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физического, познавательного и личностного развития детей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соответствии с образовательной программой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организации</a:t>
            </a: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Использовать методы и средства анализа психолого-педагогического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мониторинга</a:t>
            </a: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Владеть всеми видами развивающих деятельностей дошкольника (игровой, продуктивной, познавательно-исследовательской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Выстраивать партнерское взаимодействие с родителями 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Владеть ИКТ-компетентностями, необходимыми и достаточными для планирования, реализации и оценки образовательной работы с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детьми</a:t>
            </a: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Необходимые знания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560840" cy="4277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Основы дошкольной педагогики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Специфика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дошкольного образования и особенностей организации работы с детьми раннего и дошкольного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возраста</a:t>
            </a: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Общие закономерности развития ребенка в раннем и дошкольном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</a:t>
            </a: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Особенности становления и развития детских деятельностей в раннем и дошкольном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</a:t>
            </a: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Основы теории физического, познавательного и личностного развития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</a:p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Современные тенденции развития дошкольного образования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8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Другие характеристики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3"/>
            <a:ext cx="8229600" cy="936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Соблюдение правовых, нравственных и этических норм, требований профессиональной этики</a:t>
            </a:r>
          </a:p>
        </p:txBody>
      </p:sp>
      <p:pic>
        <p:nvPicPr>
          <p:cNvPr id="8195" name="Picture 3" descr="E:\картинки\kodeks-e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9433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картинки\zak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176464" cy="21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 методической службы ДОУ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E:\картинки\1056613_25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47298"/>
            <a:ext cx="5688632" cy="360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08966"/>
            <a:ext cx="4896544" cy="32403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Своевременное ознакомление педагогов с новым документом, вступающим в силу</a:t>
            </a:r>
          </a:p>
          <a:p>
            <a:pPr marL="457200" indent="-457200">
              <a:buAutoNum type="arabicPeriod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Разъяснение его практической направленности</a:t>
            </a:r>
          </a:p>
          <a:p>
            <a:pPr marL="457200" indent="-457200">
              <a:buAutoNum type="arabicPeriod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работы с педагогами по формированию и развитию у них компетенций, обозначенных в Профессиональном Стандарте педагога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560840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Успехов в работе!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95736" y="2918152"/>
            <a:ext cx="453650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48464" y="436510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5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Профессиональный стандарт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(педагогическая деятельность в сфере дошкольного, начального общего, основного общего, среднего общего образования) (воспитатель, учитель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)»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 приказом Министерства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труда и социальной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 №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544н от 18 октября 2013 года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Зарегистрирован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Минюстом России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декабря 2013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Вступает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силу с 1 января 2015 года </a:t>
            </a:r>
          </a:p>
        </p:txBody>
      </p:sp>
    </p:spTree>
    <p:extLst>
      <p:ext uri="{BB962C8B-B14F-4D97-AF65-F5344CB8AC3E}">
        <p14:creationId xmlns:p14="http://schemas.microsoft.com/office/powerpoint/2010/main" val="16571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Разработчики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9"/>
            <a:ext cx="7704856" cy="38884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Ответственная организация-разработчик профессионального стандарта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ГБОУ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ВПО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Москвы "Московский городской психолого-педагогический университет"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(МГППУ)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организация-разработчик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ГБОУ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Москвы Центр образования № 109 (директор – Ямбург Евгений Александрович – руководитель рабочей группы по разработке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профессионального стандарта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педагога, сопредседатель Общественного совета при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Почему возникла необходимость разработки и принятия нового документа?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060848"/>
            <a:ext cx="7139136" cy="4065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Новые требования к квалификации</a:t>
            </a:r>
          </a:p>
          <a:p>
            <a:pPr marL="0" indent="0">
              <a:buNone/>
            </a:pPr>
            <a:endParaRPr lang="ru-RU" sz="3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Новые компетенции в области: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 работы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с одаренными обучающимися;	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работы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в условиях реализации программ инклюзивного образования;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</a:rPr>
              <a:t>работы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с обучающими, имеющими проблемы в развитии;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работа с </a:t>
            </a:r>
            <a:r>
              <a:rPr lang="ru-RU" sz="3400" b="1" dirty="0" err="1">
                <a:solidFill>
                  <a:schemeClr val="accent5">
                    <a:lumMod val="50000"/>
                  </a:schemeClr>
                </a:solidFill>
              </a:rPr>
              <a:t>девиантными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</a:rPr>
              <a:t> социально запущенными обучающими, имеющими серьезные отклонения в поведении. 	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653536" cy="11569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рофессиональный стандарт применяется работодателями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499176" cy="32403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формировании кадровой политики и в управлении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персоналом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организации обучения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работников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заключении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трудовых договоров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инструкций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установлении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 оплаты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796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Профессиональный стандарт – рамочный документ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353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определяет основные требования к квалификации педагога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ыдвигает требования к личностным качествам педагога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ожет дополняться региональными требованиями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ожет быть дополнен внутренним стандартом образовательного учреждения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вляется уровневым, учитывающим специфику работы педагогов дошкольной организации и школы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тражает структуру профессиональной деятельности педагога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1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4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 применения профессионального стандарта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9"/>
            <a:ext cx="7715200" cy="36724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Определить необходимую квалификацию педагога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Обеспечить подготовку педагога для получения высоких результатов его труда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Обеспечить осведомленность педагога о предъявляемых к нему требованиях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Содействовать вовлечению педагогов в решение задачи повышения качества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871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Функции профессионального стандарта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7344816" cy="384929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преодолеть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технократический подход в оценке труда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координированный рост свободы и ответственности педагога за результаты своего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мотивировать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педагога на постоянное повышение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853</Words>
  <Application>Microsoft Office PowerPoint</Application>
  <PresentationFormat>Экран (4:3)</PresentationFormat>
  <Paragraphs>125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ПРОФЕССИОНАЛЬНЫЙ СТАНДАРТ</vt:lpstr>
      <vt:lpstr>Презентация PowerPoint</vt:lpstr>
      <vt:lpstr>Разработчики </vt:lpstr>
      <vt:lpstr>Почему возникла необходимость разработки и принятия нового документа? </vt:lpstr>
      <vt:lpstr>Профессиональный стандарт применяется работодателями </vt:lpstr>
      <vt:lpstr>Профессиональный стандарт – рамочный документ</vt:lpstr>
      <vt:lpstr>Цель применения профессионального стандарта</vt:lpstr>
      <vt:lpstr>Функции профессионального стандарта педагога</vt:lpstr>
      <vt:lpstr>Стандарт педагога определяет вид профессиональной деятельности</vt:lpstr>
      <vt:lpstr>Обобщенные трудовые функции</vt:lpstr>
      <vt:lpstr>Обобщенные трудовые функции</vt:lpstr>
      <vt:lpstr>Презентация PowerPoint</vt:lpstr>
      <vt:lpstr>Что важно понимать и донести до педагогов? </vt:lpstr>
      <vt:lpstr>П 3.2. Профессионального стандарта определяет </vt:lpstr>
      <vt:lpstr>П 3.2. Профессионального стандарта определяет</vt:lpstr>
      <vt:lpstr>П 3.2.1. Педагогическая деятельность по реализации программ дошкольного образования</vt:lpstr>
      <vt:lpstr>Трудовые действия </vt:lpstr>
      <vt:lpstr>Трудовые действия (продолжение)</vt:lpstr>
      <vt:lpstr>Необходимые умения</vt:lpstr>
      <vt:lpstr>Необходимые знания</vt:lpstr>
      <vt:lpstr>Другие характеристики</vt:lpstr>
      <vt:lpstr>Задачи методической службы ДОУ </vt:lpstr>
      <vt:lpstr>Спасибо за внимание!  Успехов в работе!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keu</dc:creator>
  <cp:lastModifiedBy>Карпов Михаил Витальевич</cp:lastModifiedBy>
  <cp:revision>27</cp:revision>
  <dcterms:created xsi:type="dcterms:W3CDTF">2001-12-31T23:18:12Z</dcterms:created>
  <dcterms:modified xsi:type="dcterms:W3CDTF">2014-08-28T05:18:59Z</dcterms:modified>
</cp:coreProperties>
</file>